
<file path=[Content_Types].xml><?xml version="1.0" encoding="utf-8"?>
<Types xmlns="http://schemas.openxmlformats.org/package/2006/content-types">
  <Override PartName="/_rels/.rels" ContentType="application/vnd.openxmlformats-package.relationships+xml"/>
  <Override PartName="/ppt/notesSlides/_rels/notesSlide4.xml.rels" ContentType="application/vnd.openxmlformats-package.relationships+xml"/>
  <Override PartName="/ppt/notesSlides/notesSlide4.xml" ContentType="application/vnd.openxmlformats-officedocument.presentationml.notesSlide+xml"/>
  <Override PartName="/ppt/slides/slide9.xml" ContentType="application/vnd.openxmlformats-officedocument.presentationml.slide+xml"/>
  <Override PartName="/ppt/slides/slide8.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_rels/presentation.xml.rels" ContentType="application/vnd.openxmlformats-package.relationships+xml"/>
  <Override PartName="/ppt/media/image14.png" ContentType="image/png"/>
  <Override PartName="/ppt/media/image13.png" ContentType="image/png"/>
  <Override PartName="/ppt/media/image11.png" ContentType="image/png"/>
  <Override PartName="/ppt/media/image4.png" ContentType="image/png"/>
  <Override PartName="/ppt/media/image12.png" ContentType="image/png"/>
  <Override PartName="/ppt/media/image6.jpeg" ContentType="image/jpeg"/>
  <Override PartName="/ppt/media/image3.png" ContentType="image/png"/>
  <Override PartName="/ppt/media/image1.png" ContentType="image/png"/>
  <Override PartName="/ppt/media/image5.png" ContentType="image/png"/>
  <Override PartName="/ppt/media/image2.png" ContentType="image/png"/>
  <Override PartName="/ppt/media/image7.jpeg" ContentType="image/jpeg"/>
  <Override PartName="/ppt/media/image8.png" ContentType="image/png"/>
  <Override PartName="/ppt/media/image10.png" ContentType="image/png"/>
  <Override PartName="/ppt/media/image9.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73"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74"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75"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76" name="PlaceHolder 5"/>
          <p:cNvSpPr>
            <a:spLocks noGrp="1"/>
          </p:cNvSpPr>
          <p:nvPr>
            <p:ph type="sldNum"/>
          </p:nvPr>
        </p:nvSpPr>
        <p:spPr>
          <a:xfrm>
            <a:off x="4399200" y="9555480"/>
            <a:ext cx="3372840" cy="502560"/>
          </a:xfrm>
          <a:prstGeom prst="rect">
            <a:avLst/>
          </a:prstGeom>
        </p:spPr>
        <p:txBody>
          <a:bodyPr lIns="0" rIns="0" tIns="0" bIns="0" anchor="b"/>
          <a:p>
            <a:pPr algn="r"/>
            <a:fld id="{5308D363-4106-401D-867F-C58E6D7BE5F9}"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body"/>
          </p:nvPr>
        </p:nvSpPr>
        <p:spPr>
          <a:xfrm>
            <a:off x="685800" y="4400640"/>
            <a:ext cx="5485680" cy="3599640"/>
          </a:xfrm>
          <a:prstGeom prst="rect">
            <a:avLst/>
          </a:prstGeom>
        </p:spPr>
        <p:txBody>
          <a:bodyPr lIns="0" rIns="0" tIns="0" bIns="0"/>
          <a:p>
            <a:r>
              <a:rPr b="0" lang="en-US" sz="2000" spc="-1" strike="noStrike">
                <a:solidFill>
                  <a:srgbClr val="000000"/>
                </a:solidFill>
                <a:uFill>
                  <a:solidFill>
                    <a:srgbClr val="ffffff"/>
                  </a:solidFill>
                </a:uFill>
                <a:latin typeface="Arial"/>
              </a:rPr>
              <a:t>Speech to text gebeurt met de google api voor android studio. Het neemt op wat je inspreekt en streamt dat naar de google servers, daar wordt de gesproken zin geconverteerd naar een string die dan in de activity wordt getoond.</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De stem herkenning maakt gebruik van de systeemtaal van de smartphone, dus als je smartphone in het engels staat zal die bijvoorbeeld nederlandse woordjes verstaan</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Dit was vrij simpel om toe te passen, in android studio</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Daarnaast maken we ook nog gebruik van MQTT.</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We gebruiken de PAHO bibliotheek om zo gebruik te maken in android studio van MQTT. Er zijn ook nog andere bibliotheken voor MQTT toe te passen in android studio maar deze leek ons het beste.</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Wat we nu allemaal doen met deze bibliotheek is ten eerste een connectie maken met onze Cloud MQTT. Dit gebeurt allemaal in de achtergrond dus je moet je nooit terug opnieuw aanmelden. Ook als je WIFI even wegvalt hebben we ervoor gezorgd dat je terug reconnect wanneer je verbinding terug is. We laten dit op het scherm zien, de status of je connected bent of niet. Dit kan je hier zien: (Laat korte demo zien).</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Daarnaast moeten we natuurlijk ook messages kunnen sturen van de android app naar de de cloud. En de message die we willen sturen is natuurlijk hetgeen wat de gebruiker commandeert. We gaan dus de google speech to tekst api laten samenwerken met MQTT. Als gebruiker bijvoorbeeld zegt dat de keuken lichten aan moeten, dan filteren we de woorden ‘Keuken’ en ‘Aan’ uit deze zin, we gebruiken dus keywords, omdat dit minder kans heeft op falen dan een hele zin. Deze 2 keywords worden dan verstuurd naar de cloud, de plaats onder topic, de state onder message (Dus topic: keuken, message ‘aan’). Ook hebben we ervoor gezorgd dat als er een foute zin wordt gezegd, dat de message dan niet word gestuurd, om zo overlast op de cloud tegentehouden.</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We hebben ook nog subscribe toegevoegd aan de app. Dit is meer voor confirmatie, zodat we wel degelijk zeker zijn dat de lichten op die plaats aan is.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105"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30CD1B18-0544-4BDC-B7F5-AF909540CF64}"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3602880" y="1604520"/>
            <a:ext cx="4984920" cy="3977280"/>
          </a:xfrm>
          <a:prstGeom prst="rect">
            <a:avLst/>
          </a:prstGeom>
          <a:ln>
            <a:noFill/>
          </a:ln>
        </p:spPr>
      </p:pic>
      <p:pic>
        <p:nvPicPr>
          <p:cNvPr id="35" name="" descr=""/>
          <p:cNvPicPr/>
          <p:nvPr/>
        </p:nvPicPr>
        <p:blipFill>
          <a:blip r:embed="rId3"/>
          <a:stretch/>
        </p:blipFill>
        <p:spPr>
          <a:xfrm>
            <a:off x="360288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4" name="PlaceHolder 3"/>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0" name="PlaceHolder 4"/>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609480" y="160452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5"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6" name="PlaceHolder 5"/>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70" name="" descr=""/>
          <p:cNvPicPr/>
          <p:nvPr/>
        </p:nvPicPr>
        <p:blipFill>
          <a:blip r:embed="rId2"/>
          <a:stretch/>
        </p:blipFill>
        <p:spPr>
          <a:xfrm>
            <a:off x="3602880" y="1604520"/>
            <a:ext cx="4984920" cy="3977280"/>
          </a:xfrm>
          <a:prstGeom prst="rect">
            <a:avLst/>
          </a:prstGeom>
          <a:ln>
            <a:noFill/>
          </a:ln>
        </p:spPr>
      </p:pic>
      <p:pic>
        <p:nvPicPr>
          <p:cNvPr id="71" name="" descr=""/>
          <p:cNvPicPr/>
          <p:nvPr/>
        </p:nvPicPr>
        <p:blipFill>
          <a:blip r:embed="rId3"/>
          <a:stretch/>
        </p:blipFill>
        <p:spPr>
          <a:xfrm>
            <a:off x="3602880" y="1604520"/>
            <a:ext cx="4984920" cy="3977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4880" cy="132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37" name="PlaceHolder 2"/>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jpeg"/><Relationship Id="rId3" Type="http://schemas.openxmlformats.org/officeDocument/2006/relationships/image" Target="../media/image7.jpe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CustomShape 1"/>
          <p:cNvSpPr/>
          <p:nvPr/>
        </p:nvSpPr>
        <p:spPr>
          <a:xfrm>
            <a:off x="1523880" y="1122480"/>
            <a:ext cx="9143280" cy="2386800"/>
          </a:xfrm>
          <a:prstGeom prst="rect">
            <a:avLst/>
          </a:prstGeom>
          <a:noFill/>
          <a:ln>
            <a:noFill/>
          </a:ln>
        </p:spPr>
        <p:style>
          <a:lnRef idx="0"/>
          <a:fillRef idx="0"/>
          <a:effectRef idx="0"/>
          <a:fontRef idx="minor"/>
        </p:style>
        <p:txBody>
          <a:bodyPr lIns="90000" rIns="90000" tIns="45000" bIns="45000" anchor="b"/>
          <a:p>
            <a:pPr algn="ctr">
              <a:lnSpc>
                <a:spcPct val="100000"/>
              </a:lnSpc>
            </a:pPr>
            <a:r>
              <a:rPr b="0" lang="en-US" sz="6000" spc="-1" strike="noStrike">
                <a:solidFill>
                  <a:srgbClr val="000000"/>
                </a:solidFill>
                <a:uFill>
                  <a:solidFill>
                    <a:srgbClr val="ffffff"/>
                  </a:solidFill>
                </a:uFill>
                <a:latin typeface="Calibri Light"/>
              </a:rPr>
              <a:t>Project Zordon</a:t>
            </a:r>
            <a:endParaRPr b="0" lang="en-US" sz="1800" spc="-1" strike="noStrike">
              <a:solidFill>
                <a:srgbClr val="000000"/>
              </a:solidFill>
              <a:uFill>
                <a:solidFill>
                  <a:srgbClr val="ffffff"/>
                </a:solidFill>
              </a:uFill>
              <a:latin typeface="Arial"/>
            </a:endParaRPr>
          </a:p>
        </p:txBody>
      </p:sp>
      <p:sp>
        <p:nvSpPr>
          <p:cNvPr id="78" name="CustomShape 2"/>
          <p:cNvSpPr/>
          <p:nvPr/>
        </p:nvSpPr>
        <p:spPr>
          <a:xfrm>
            <a:off x="1523880" y="3602160"/>
            <a:ext cx="9143280" cy="16549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uFill>
                  <a:solidFill>
                    <a:srgbClr val="ffffff"/>
                  </a:solidFill>
                </a:uFill>
                <a:latin typeface="Calibri"/>
              </a:rPr>
              <a:t>Boyd Franken</a:t>
            </a:r>
            <a:endParaRPr b="0" lang="en-US" sz="1800" spc="-1" strike="noStrike">
              <a:solidFill>
                <a:srgbClr val="000000"/>
              </a:solidFill>
              <a:uFill>
                <a:solidFill>
                  <a:srgbClr val="ffffff"/>
                </a:solidFill>
              </a:uFill>
              <a:latin typeface="Arial"/>
            </a:endParaRPr>
          </a:p>
          <a:p>
            <a:pPr algn="ctr">
              <a:lnSpc>
                <a:spcPct val="100000"/>
              </a:lnSpc>
            </a:pPr>
            <a:r>
              <a:rPr b="0" lang="en-US" sz="2400" spc="-1" strike="noStrike">
                <a:solidFill>
                  <a:srgbClr val="000000"/>
                </a:solidFill>
                <a:uFill>
                  <a:solidFill>
                    <a:srgbClr val="ffffff"/>
                  </a:solidFill>
                </a:uFill>
                <a:latin typeface="Calibri"/>
              </a:rPr>
              <a:t>Kenny Guldentops</a:t>
            </a:r>
            <a:endParaRPr b="0" lang="en-US" sz="1800" spc="-1" strike="noStrike">
              <a:solidFill>
                <a:srgbClr val="000000"/>
              </a:solidFill>
              <a:uFill>
                <a:solidFill>
                  <a:srgbClr val="ffffff"/>
                </a:solidFill>
              </a:uFill>
              <a:latin typeface="Arial"/>
            </a:endParaRPr>
          </a:p>
          <a:p>
            <a:pPr algn="ctr">
              <a:lnSpc>
                <a:spcPct val="100000"/>
              </a:lnSpc>
            </a:pPr>
            <a:r>
              <a:rPr b="0" lang="en-US" sz="2400" spc="-1" strike="noStrike">
                <a:solidFill>
                  <a:srgbClr val="000000"/>
                </a:solidFill>
                <a:uFill>
                  <a:solidFill>
                    <a:srgbClr val="ffffff"/>
                  </a:solidFill>
                </a:uFill>
                <a:latin typeface="Calibri"/>
              </a:rPr>
              <a:t>Gillian Lambrechts</a:t>
            </a:r>
            <a:endParaRPr b="0" lang="en-US" sz="1800" spc="-1" strike="noStrike">
              <a:solidFill>
                <a:srgbClr val="000000"/>
              </a:solidFill>
              <a:uFill>
                <a:solidFill>
                  <a:srgbClr val="ffffff"/>
                </a:solidFill>
              </a:uFill>
              <a:latin typeface="Arial"/>
            </a:endParaRPr>
          </a:p>
          <a:p>
            <a:pPr algn="ctr">
              <a:lnSpc>
                <a:spcPct val="100000"/>
              </a:lnSpc>
            </a:pPr>
            <a:r>
              <a:rPr b="0" lang="en-US" sz="2400" spc="-1" strike="noStrike">
                <a:solidFill>
                  <a:srgbClr val="000000"/>
                </a:solidFill>
                <a:uFill>
                  <a:solidFill>
                    <a:srgbClr val="ffffff"/>
                  </a:solidFill>
                </a:uFill>
                <a:latin typeface="Calibri"/>
              </a:rPr>
              <a:t>Jeroen Rietveld</a:t>
            </a:r>
            <a:endParaRPr b="0" lang="en-US" sz="1800" spc="-1" strike="noStrike">
              <a:solidFill>
                <a:srgbClr val="000000"/>
              </a:solidFill>
              <a:uFill>
                <a:solidFill>
                  <a:srgbClr val="ffffff"/>
                </a:solidFill>
              </a:uFill>
              <a:latin typeface="Arial"/>
            </a:endParaRPr>
          </a:p>
          <a:p>
            <a:pPr algn="ctr">
              <a:lnSpc>
                <a:spcPct val="100000"/>
              </a:lnSpc>
            </a:pPr>
            <a:r>
              <a:rPr b="1" lang="en-US" sz="2400" spc="-1" strike="noStrike">
                <a:solidFill>
                  <a:srgbClr val="000000"/>
                </a:solidFill>
                <a:uFill>
                  <a:solidFill>
                    <a:srgbClr val="ffffff"/>
                  </a:solidFill>
                </a:uFill>
                <a:latin typeface="Calibri"/>
              </a:rPr>
              <a:t>3EA2</a:t>
            </a:r>
            <a:endParaRPr b="0" lang="en-US"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uFill>
                  <a:solidFill>
                    <a:srgbClr val="ffffff"/>
                  </a:solidFill>
                </a:uFill>
                <a:latin typeface="Calibri Light"/>
              </a:rPr>
              <a:t>Inhoudsopgave</a:t>
            </a:r>
            <a:endParaRPr b="0" lang="en-US" sz="1800" spc="-1" strike="noStrike">
              <a:solidFill>
                <a:srgbClr val="000000"/>
              </a:solidFill>
              <a:uFill>
                <a:solidFill>
                  <a:srgbClr val="ffffff"/>
                </a:solidFill>
              </a:uFill>
              <a:latin typeface="Arial"/>
            </a:endParaRPr>
          </a:p>
        </p:txBody>
      </p:sp>
      <p:sp>
        <p:nvSpPr>
          <p:cNvPr id="80"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p>
            <a:pPr marL="228600" indent="-227880">
              <a:lnSpc>
                <a:spcPct val="90000"/>
              </a:lnSpc>
              <a:buClr>
                <a:srgbClr val="000000"/>
              </a:buClr>
              <a:buFont typeface="Arial"/>
              <a:buChar char="•"/>
            </a:pPr>
            <a:r>
              <a:rPr b="0" lang="en-US" sz="2800" spc="-1" strike="noStrike">
                <a:solidFill>
                  <a:srgbClr val="000000"/>
                </a:solidFill>
                <a:uFill>
                  <a:solidFill>
                    <a:srgbClr val="ffffff"/>
                  </a:solidFill>
                </a:uFill>
                <a:latin typeface="Calibri"/>
              </a:rPr>
              <a:t>Zordon introductie</a:t>
            </a:r>
            <a:endParaRPr b="0" lang="en-US" sz="1800" spc="-1" strike="noStrike">
              <a:solidFill>
                <a:srgbClr val="000000"/>
              </a:solidFill>
              <a:uFill>
                <a:solidFill>
                  <a:srgbClr val="ffffff"/>
                </a:solidFill>
              </a:uFill>
              <a:latin typeface="Arial"/>
            </a:endParaRPr>
          </a:p>
          <a:p>
            <a:pPr marL="228600" indent="-227880">
              <a:lnSpc>
                <a:spcPct val="90000"/>
              </a:lnSpc>
              <a:buClr>
                <a:srgbClr val="000000"/>
              </a:buClr>
              <a:buFont typeface="Arial"/>
              <a:buChar char="•"/>
            </a:pPr>
            <a:r>
              <a:rPr b="0" lang="en-US" sz="2800" spc="-1" strike="noStrike">
                <a:solidFill>
                  <a:srgbClr val="000000"/>
                </a:solidFill>
                <a:uFill>
                  <a:solidFill>
                    <a:srgbClr val="ffffff"/>
                  </a:solidFill>
                </a:uFill>
                <a:latin typeface="Calibri"/>
              </a:rPr>
              <a:t>Zordon Software </a:t>
            </a:r>
            <a:endParaRPr b="0" lang="en-US" sz="1800" spc="-1" strike="noStrike">
              <a:solidFill>
                <a:srgbClr val="000000"/>
              </a:solidFill>
              <a:uFill>
                <a:solidFill>
                  <a:srgbClr val="ffffff"/>
                </a:solidFill>
              </a:uFill>
              <a:latin typeface="Arial"/>
            </a:endParaRPr>
          </a:p>
          <a:p>
            <a:pPr marL="228600" indent="-227880">
              <a:lnSpc>
                <a:spcPct val="90000"/>
              </a:lnSpc>
              <a:buClr>
                <a:srgbClr val="000000"/>
              </a:buClr>
              <a:buFont typeface="Arial"/>
              <a:buChar char="•"/>
            </a:pPr>
            <a:r>
              <a:rPr b="0" lang="en-US" sz="2800" spc="-1" strike="noStrike">
                <a:solidFill>
                  <a:srgbClr val="000000"/>
                </a:solidFill>
                <a:uFill>
                  <a:solidFill>
                    <a:srgbClr val="ffffff"/>
                  </a:solidFill>
                </a:uFill>
                <a:latin typeface="Calibri"/>
              </a:rPr>
              <a:t>Zordon Hardware</a:t>
            </a:r>
            <a:endParaRPr b="0" lang="en-US" sz="1800" spc="-1" strike="noStrike">
              <a:solidFill>
                <a:srgbClr val="000000"/>
              </a:solidFill>
              <a:uFill>
                <a:solidFill>
                  <a:srgbClr val="ffffff"/>
                </a:solidFill>
              </a:uFill>
              <a:latin typeface="Arial"/>
            </a:endParaRPr>
          </a:p>
          <a:p>
            <a:pPr marL="228600" indent="-227880">
              <a:lnSpc>
                <a:spcPct val="90000"/>
              </a:lnSpc>
              <a:buClr>
                <a:srgbClr val="000000"/>
              </a:buClr>
              <a:buFont typeface="Arial"/>
              <a:buChar char="•"/>
            </a:pPr>
            <a:r>
              <a:rPr b="0" lang="en-US" sz="2800" spc="-1" strike="noStrike">
                <a:solidFill>
                  <a:srgbClr val="000000"/>
                </a:solidFill>
                <a:uFill>
                  <a:solidFill>
                    <a:srgbClr val="ffffff"/>
                  </a:solidFill>
                </a:uFill>
                <a:latin typeface="Calibri"/>
              </a:rPr>
              <a:t>Toekomstplannen voor Zordon</a:t>
            </a:r>
            <a:endParaRPr b="0" lang="en-US" sz="1800" spc="-1" strike="noStrike">
              <a:solidFill>
                <a:srgbClr val="000000"/>
              </a:solidFill>
              <a:uFill>
                <a:solidFill>
                  <a:srgbClr val="ffffff"/>
                </a:solidFill>
              </a:uFill>
              <a:latin typeface="Arial"/>
            </a:endParaRPr>
          </a:p>
          <a:p>
            <a:pPr marL="228600" indent="-227880">
              <a:lnSpc>
                <a:spcPct val="90000"/>
              </a:lnSpc>
              <a:buClr>
                <a:srgbClr val="000000"/>
              </a:buClr>
              <a:buFont typeface="Arial"/>
              <a:buChar char="•"/>
            </a:pPr>
            <a:r>
              <a:rPr b="0" lang="en-US" sz="2800" spc="-1" strike="noStrike">
                <a:solidFill>
                  <a:srgbClr val="000000"/>
                </a:solidFill>
                <a:uFill>
                  <a:solidFill>
                    <a:srgbClr val="ffffff"/>
                  </a:solidFill>
                </a:uFill>
                <a:latin typeface="Calibri"/>
              </a:rPr>
              <a:t>Zordon Afsluiting</a:t>
            </a:r>
            <a:endParaRPr b="0" lang="en-US" sz="1800" spc="-1" strike="noStrike">
              <a:solidFill>
                <a:srgbClr val="000000"/>
              </a:solidFill>
              <a:uFill>
                <a:solidFill>
                  <a:srgbClr val="ffffff"/>
                </a:solidFill>
              </a:uFill>
              <a:latin typeface="Arial"/>
            </a:endParaRPr>
          </a:p>
          <a:p>
            <a:pPr>
              <a:lnSpc>
                <a:spcPct val="90000"/>
              </a:lnSpc>
            </a:pPr>
            <a:endParaRPr b="0" lang="en-US"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uFill>
                  <a:solidFill>
                    <a:srgbClr val="ffffff"/>
                  </a:solidFill>
                </a:uFill>
                <a:latin typeface="Calibri Light"/>
              </a:rPr>
              <a:t>Zordon introductie</a:t>
            </a:r>
            <a:endParaRPr b="0" lang="en-US" sz="1800" spc="-1" strike="noStrike">
              <a:solidFill>
                <a:srgbClr val="000000"/>
              </a:solidFill>
              <a:uFill>
                <a:solidFill>
                  <a:srgbClr val="ffffff"/>
                </a:solidFill>
              </a:uFill>
              <a:latin typeface="Arial"/>
            </a:endParaRPr>
          </a:p>
        </p:txBody>
      </p:sp>
      <p:pic>
        <p:nvPicPr>
          <p:cNvPr id="82" name="Tijdelijke aanduiding voor inhoud 3" descr=""/>
          <p:cNvPicPr/>
          <p:nvPr/>
        </p:nvPicPr>
        <p:blipFill>
          <a:blip r:embed="rId1"/>
          <a:stretch/>
        </p:blipFill>
        <p:spPr>
          <a:xfrm>
            <a:off x="349560" y="1690560"/>
            <a:ext cx="4788360" cy="2304360"/>
          </a:xfrm>
          <a:prstGeom prst="rect">
            <a:avLst/>
          </a:prstGeom>
          <a:ln>
            <a:noFill/>
          </a:ln>
        </p:spPr>
      </p:pic>
      <p:pic>
        <p:nvPicPr>
          <p:cNvPr id="83" name="Afbeelding 2" descr=""/>
          <p:cNvPicPr/>
          <p:nvPr/>
        </p:nvPicPr>
        <p:blipFill>
          <a:blip r:embed="rId2"/>
          <a:stretch/>
        </p:blipFill>
        <p:spPr>
          <a:xfrm>
            <a:off x="7692480" y="1690560"/>
            <a:ext cx="2755440" cy="4592880"/>
          </a:xfrm>
          <a:prstGeom prst="rect">
            <a:avLst/>
          </a:prstGeom>
          <a:ln>
            <a:noFill/>
          </a:ln>
        </p:spPr>
      </p:pic>
      <p:pic>
        <p:nvPicPr>
          <p:cNvPr id="84" name="Afbeelding 4" descr=""/>
          <p:cNvPicPr/>
          <p:nvPr/>
        </p:nvPicPr>
        <p:blipFill>
          <a:blip r:embed="rId3"/>
          <a:stretch/>
        </p:blipFill>
        <p:spPr>
          <a:xfrm>
            <a:off x="5349600" y="2707920"/>
            <a:ext cx="2131200" cy="213120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uFill>
                  <a:solidFill>
                    <a:srgbClr val="ffffff"/>
                  </a:solidFill>
                </a:uFill>
                <a:latin typeface="Calibri Light"/>
              </a:rPr>
              <a:t>Zordon Software</a:t>
            </a:r>
            <a:endParaRPr b="0" lang="en-US" sz="1800" spc="-1" strike="noStrike">
              <a:solidFill>
                <a:srgbClr val="000000"/>
              </a:solidFill>
              <a:uFill>
                <a:solidFill>
                  <a:srgbClr val="ffffff"/>
                </a:solidFill>
              </a:uFill>
              <a:latin typeface="Arial"/>
            </a:endParaRPr>
          </a:p>
        </p:txBody>
      </p:sp>
      <p:sp>
        <p:nvSpPr>
          <p:cNvPr id="86"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p>
            <a:pPr marL="228600" indent="-227880">
              <a:lnSpc>
                <a:spcPct val="90000"/>
              </a:lnSpc>
              <a:buClr>
                <a:srgbClr val="000000"/>
              </a:buClr>
              <a:buFont typeface="Arial"/>
              <a:buChar char="•"/>
            </a:pPr>
            <a:r>
              <a:rPr b="0" lang="en-US" sz="2800" spc="-1" strike="noStrike">
                <a:solidFill>
                  <a:srgbClr val="000000"/>
                </a:solidFill>
                <a:uFill>
                  <a:solidFill>
                    <a:srgbClr val="ffffff"/>
                  </a:solidFill>
                </a:uFill>
                <a:latin typeface="Calibri"/>
              </a:rPr>
              <a:t>Android app</a:t>
            </a:r>
            <a:endParaRPr b="0" lang="en-US" sz="1800" spc="-1" strike="noStrike">
              <a:solidFill>
                <a:srgbClr val="000000"/>
              </a:solidFill>
              <a:uFill>
                <a:solidFill>
                  <a:srgbClr val="ffffff"/>
                </a:solidFill>
              </a:uFill>
              <a:latin typeface="Arial"/>
            </a:endParaRPr>
          </a:p>
          <a:p>
            <a:pPr marL="228600" indent="-227880">
              <a:lnSpc>
                <a:spcPct val="90000"/>
              </a:lnSpc>
              <a:buClr>
                <a:srgbClr val="000000"/>
              </a:buClr>
              <a:buFont typeface="Arial"/>
              <a:buChar char="•"/>
            </a:pPr>
            <a:r>
              <a:rPr b="0" lang="en-US" sz="2800" spc="-1" strike="noStrike">
                <a:solidFill>
                  <a:srgbClr val="000000"/>
                </a:solidFill>
                <a:uFill>
                  <a:solidFill>
                    <a:srgbClr val="ffffff"/>
                  </a:solidFill>
                </a:uFill>
                <a:latin typeface="Calibri"/>
              </a:rPr>
              <a:t>Speech to text</a:t>
            </a:r>
            <a:endParaRPr b="0" lang="en-US" sz="1800" spc="-1" strike="noStrike">
              <a:solidFill>
                <a:srgbClr val="000000"/>
              </a:solidFill>
              <a:uFill>
                <a:solidFill>
                  <a:srgbClr val="ffffff"/>
                </a:solidFill>
              </a:uFill>
              <a:latin typeface="Arial"/>
            </a:endParaRPr>
          </a:p>
          <a:p>
            <a:pPr marL="228600" indent="-227880">
              <a:lnSpc>
                <a:spcPct val="90000"/>
              </a:lnSpc>
              <a:buClr>
                <a:srgbClr val="000000"/>
              </a:buClr>
              <a:buFont typeface="Arial"/>
              <a:buChar char="•"/>
            </a:pPr>
            <a:r>
              <a:rPr b="0" lang="en-US" sz="2800" spc="-1" strike="noStrike">
                <a:solidFill>
                  <a:srgbClr val="000000"/>
                </a:solidFill>
                <a:uFill>
                  <a:solidFill>
                    <a:srgbClr val="ffffff"/>
                  </a:solidFill>
                </a:uFill>
                <a:latin typeface="Calibri"/>
              </a:rPr>
              <a:t>PAHO Android MQTT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uFill>
                  <a:solidFill>
                    <a:srgbClr val="ffffff"/>
                  </a:solidFill>
                </a:uFill>
                <a:latin typeface="Calibri Light"/>
              </a:rPr>
              <a:t>Zordon Hardware</a:t>
            </a:r>
            <a:endParaRPr b="0" lang="en-US" sz="1800" spc="-1" strike="noStrike">
              <a:solidFill>
                <a:srgbClr val="000000"/>
              </a:solidFill>
              <a:uFill>
                <a:solidFill>
                  <a:srgbClr val="ffffff"/>
                </a:solidFill>
              </a:uFill>
              <a:latin typeface="Arial"/>
            </a:endParaRPr>
          </a:p>
        </p:txBody>
      </p:sp>
      <p:sp>
        <p:nvSpPr>
          <p:cNvPr id="88"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p>
            <a:pPr marL="432000" indent="-323640">
              <a:lnSpc>
                <a:spcPct val="100000"/>
              </a:lnSpc>
              <a:buClr>
                <a:srgbClr val="000000"/>
              </a:buClr>
              <a:buSzPct val="45000"/>
              <a:buFont typeface="Wingdings" charset="2"/>
              <a:buChar char=""/>
            </a:pPr>
            <a:r>
              <a:rPr b="0" lang="en-US" sz="2800" spc="-1" strike="noStrike">
                <a:solidFill>
                  <a:srgbClr val="000000"/>
                </a:solidFill>
                <a:uFill>
                  <a:solidFill>
                    <a:srgbClr val="ffffff"/>
                  </a:solidFill>
                </a:uFill>
                <a:latin typeface="Calibri"/>
              </a:rPr>
              <a:t>ESP 8266</a:t>
            </a:r>
            <a:endParaRPr b="0" lang="en-US"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en-US" sz="2800" spc="-1" strike="noStrike">
                <a:solidFill>
                  <a:srgbClr val="000000"/>
                </a:solidFill>
                <a:uFill>
                  <a:solidFill>
                    <a:srgbClr val="ffffff"/>
                  </a:solidFill>
                </a:uFill>
                <a:latin typeface="Calibri"/>
              </a:rPr>
              <a:t>Logic Converter</a:t>
            </a:r>
            <a:endParaRPr b="0" lang="en-US"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en-US" sz="2800" spc="-1" strike="noStrike">
                <a:solidFill>
                  <a:srgbClr val="000000"/>
                </a:solidFill>
                <a:uFill>
                  <a:solidFill>
                    <a:srgbClr val="ffffff"/>
                  </a:solidFill>
                </a:uFill>
                <a:latin typeface="Calibri"/>
              </a:rPr>
              <a:t>Relais</a:t>
            </a:r>
            <a:endParaRPr b="0" lang="en-US" sz="1800" spc="-1" strike="noStrike">
              <a:solidFill>
                <a:srgbClr val="000000"/>
              </a:solidFill>
              <a:uFill>
                <a:solidFill>
                  <a:srgbClr val="ffffff"/>
                </a:solidFill>
              </a:uFill>
              <a:latin typeface="Arial"/>
            </a:endParaRPr>
          </a:p>
        </p:txBody>
      </p:sp>
      <p:pic>
        <p:nvPicPr>
          <p:cNvPr id="89" name="" descr=""/>
          <p:cNvPicPr/>
          <p:nvPr/>
        </p:nvPicPr>
        <p:blipFill>
          <a:blip r:embed="rId1"/>
          <a:stretch/>
        </p:blipFill>
        <p:spPr>
          <a:xfrm>
            <a:off x="5394960" y="3200400"/>
            <a:ext cx="2925360" cy="2925360"/>
          </a:xfrm>
          <a:prstGeom prst="rect">
            <a:avLst/>
          </a:prstGeom>
          <a:ln>
            <a:noFill/>
          </a:ln>
        </p:spPr>
      </p:pic>
      <p:pic>
        <p:nvPicPr>
          <p:cNvPr id="90" name="" descr=""/>
          <p:cNvPicPr/>
          <p:nvPr/>
        </p:nvPicPr>
        <p:blipFill>
          <a:blip r:embed="rId2"/>
          <a:stretch/>
        </p:blipFill>
        <p:spPr>
          <a:xfrm>
            <a:off x="838080" y="2846520"/>
            <a:ext cx="4285440" cy="4285440"/>
          </a:xfrm>
          <a:prstGeom prst="rect">
            <a:avLst/>
          </a:prstGeom>
          <a:ln>
            <a:noFill/>
          </a:ln>
        </p:spPr>
      </p:pic>
      <p:pic>
        <p:nvPicPr>
          <p:cNvPr id="91" name="" descr=""/>
          <p:cNvPicPr/>
          <p:nvPr/>
        </p:nvPicPr>
        <p:blipFill>
          <a:blip r:embed="rId3"/>
          <a:stretch/>
        </p:blipFill>
        <p:spPr>
          <a:xfrm>
            <a:off x="8412840" y="2743200"/>
            <a:ext cx="3656880" cy="3656880"/>
          </a:xfrm>
          <a:prstGeom prst="rect">
            <a:avLst/>
          </a:prstGeom>
          <a:ln>
            <a:noFill/>
          </a:ln>
        </p:spPr>
      </p:pic>
      <p:pic>
        <p:nvPicPr>
          <p:cNvPr id="92" name="" descr=""/>
          <p:cNvPicPr/>
          <p:nvPr/>
        </p:nvPicPr>
        <p:blipFill>
          <a:blip r:embed="rId4"/>
          <a:stretch/>
        </p:blipFill>
        <p:spPr>
          <a:xfrm>
            <a:off x="7223760" y="274320"/>
            <a:ext cx="2846160" cy="284616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uFill>
                  <a:solidFill>
                    <a:srgbClr val="ffffff"/>
                  </a:solidFill>
                </a:uFill>
                <a:latin typeface="Calibri Light"/>
              </a:rPr>
              <a:t>Zordon Power Plug</a:t>
            </a:r>
            <a:endParaRPr b="0" lang="en-US" sz="1800" spc="-1" strike="noStrike">
              <a:solidFill>
                <a:srgbClr val="000000"/>
              </a:solidFill>
              <a:uFill>
                <a:solidFill>
                  <a:srgbClr val="ffffff"/>
                </a:solidFill>
              </a:uFill>
              <a:latin typeface="Arial"/>
            </a:endParaRPr>
          </a:p>
        </p:txBody>
      </p:sp>
      <p:sp>
        <p:nvSpPr>
          <p:cNvPr id="94"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p>
            <a:pPr marL="432000" indent="-323640">
              <a:lnSpc>
                <a:spcPct val="100000"/>
              </a:lnSpc>
              <a:buClr>
                <a:srgbClr val="000000"/>
              </a:buClr>
              <a:buSzPct val="45000"/>
              <a:buFont typeface="Wingdings" charset="2"/>
              <a:buChar char=""/>
            </a:pPr>
            <a:r>
              <a:rPr b="0" lang="en-US" sz="2800" spc="-1" strike="noStrike">
                <a:solidFill>
                  <a:srgbClr val="000000"/>
                </a:solidFill>
                <a:uFill>
                  <a:solidFill>
                    <a:srgbClr val="ffffff"/>
                  </a:solidFill>
                </a:uFill>
                <a:latin typeface="Calibri"/>
              </a:rPr>
              <a:t>WiFi</a:t>
            </a:r>
            <a:endParaRPr b="0" lang="en-US"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en-US" sz="2800" spc="-1" strike="noStrike">
                <a:solidFill>
                  <a:srgbClr val="000000"/>
                </a:solidFill>
                <a:uFill>
                  <a:solidFill>
                    <a:srgbClr val="ffffff"/>
                  </a:solidFill>
                </a:uFill>
                <a:latin typeface="Calibri"/>
              </a:rPr>
              <a:t>MQTT</a:t>
            </a:r>
            <a:endParaRPr b="0" lang="en-US"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en-US" sz="2800" spc="-1" strike="noStrike">
                <a:solidFill>
                  <a:srgbClr val="000000"/>
                </a:solidFill>
                <a:uFill>
                  <a:solidFill>
                    <a:srgbClr val="ffffff"/>
                  </a:solidFill>
                </a:uFill>
                <a:latin typeface="Calibri"/>
              </a:rPr>
              <a:t>On/Off</a:t>
            </a:r>
            <a:endParaRPr b="0" lang="en-US"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endParaRPr b="0" lang="en-US"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endParaRPr b="0" lang="en-US" sz="1800" spc="-1" strike="noStrike">
              <a:solidFill>
                <a:srgbClr val="000000"/>
              </a:solidFill>
              <a:uFill>
                <a:solidFill>
                  <a:srgbClr val="ffffff"/>
                </a:solidFill>
              </a:uFill>
              <a:latin typeface="Arial"/>
            </a:endParaRPr>
          </a:p>
        </p:txBody>
      </p:sp>
      <p:pic>
        <p:nvPicPr>
          <p:cNvPr id="95" name="" descr=""/>
          <p:cNvPicPr/>
          <p:nvPr/>
        </p:nvPicPr>
        <p:blipFill>
          <a:blip r:embed="rId1"/>
          <a:stretch/>
        </p:blipFill>
        <p:spPr>
          <a:xfrm>
            <a:off x="5303520" y="-91080"/>
            <a:ext cx="6857640" cy="6857640"/>
          </a:xfrm>
          <a:prstGeom prst="rect">
            <a:avLst/>
          </a:prstGeom>
          <a:ln>
            <a:noFill/>
          </a:ln>
        </p:spPr>
      </p:pic>
      <p:pic>
        <p:nvPicPr>
          <p:cNvPr id="96" name="" descr=""/>
          <p:cNvPicPr/>
          <p:nvPr/>
        </p:nvPicPr>
        <p:blipFill>
          <a:blip r:embed="rId2"/>
          <a:stretch/>
        </p:blipFill>
        <p:spPr>
          <a:xfrm>
            <a:off x="2651760" y="3016440"/>
            <a:ext cx="3200400" cy="320040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uFill>
                  <a:solidFill>
                    <a:srgbClr val="ffffff"/>
                  </a:solidFill>
                </a:uFill>
                <a:latin typeface="Calibri Light"/>
              </a:rPr>
              <a:t>Zordon </a:t>
            </a:r>
            <a:r>
              <a:rPr b="0" lang="en-US" sz="4400" spc="-1" strike="noStrike">
                <a:solidFill>
                  <a:srgbClr val="000000"/>
                </a:solidFill>
                <a:uFill>
                  <a:solidFill>
                    <a:srgbClr val="ffffff"/>
                  </a:solidFill>
                </a:uFill>
                <a:latin typeface="Calibri Light"/>
              </a:rPr>
              <a:t>Power </a:t>
            </a:r>
            <a:r>
              <a:rPr b="0" lang="en-US" sz="4400" spc="-1" strike="noStrike">
                <a:solidFill>
                  <a:srgbClr val="000000"/>
                </a:solidFill>
                <a:uFill>
                  <a:solidFill>
                    <a:srgbClr val="ffffff"/>
                  </a:solidFill>
                </a:uFill>
                <a:latin typeface="Calibri Light"/>
              </a:rPr>
              <a:t>Plug</a:t>
            </a:r>
            <a:endParaRPr b="0" lang="en-US" sz="1800" spc="-1" strike="noStrike">
              <a:solidFill>
                <a:srgbClr val="000000"/>
              </a:solidFill>
              <a:uFill>
                <a:solidFill>
                  <a:srgbClr val="ffffff"/>
                </a:solidFill>
              </a:uFill>
              <a:latin typeface="Arial"/>
            </a:endParaRPr>
          </a:p>
        </p:txBody>
      </p:sp>
      <p:sp>
        <p:nvSpPr>
          <p:cNvPr id="98"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p>
            <a:pPr marL="432000" indent="-323640">
              <a:lnSpc>
                <a:spcPct val="100000"/>
              </a:lnSpc>
              <a:buClr>
                <a:srgbClr val="000000"/>
              </a:buClr>
              <a:buSzPct val="45000"/>
              <a:buFont typeface="Wingdings" charset="2"/>
              <a:buChar char=""/>
            </a:pPr>
            <a:r>
              <a:rPr b="0" lang="en-US" sz="2800" spc="-1" strike="noStrike">
                <a:solidFill>
                  <a:srgbClr val="000000"/>
                </a:solidFill>
                <a:uFill>
                  <a:solidFill>
                    <a:srgbClr val="ffffff"/>
                  </a:solidFill>
                </a:uFill>
                <a:latin typeface="Calibri"/>
              </a:rPr>
              <a:t>WiFi</a:t>
            </a:r>
            <a:endParaRPr b="0" lang="en-US"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en-US" sz="2800" spc="-1" strike="noStrike">
                <a:solidFill>
                  <a:srgbClr val="000000"/>
                </a:solidFill>
                <a:uFill>
                  <a:solidFill>
                    <a:srgbClr val="ffffff"/>
                  </a:solidFill>
                </a:uFill>
                <a:latin typeface="Calibri"/>
              </a:rPr>
              <a:t>MQTT</a:t>
            </a:r>
            <a:endParaRPr b="0" lang="en-US"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en-US" sz="2800" spc="-1" strike="noStrike">
                <a:solidFill>
                  <a:srgbClr val="000000"/>
                </a:solidFill>
                <a:uFill>
                  <a:solidFill>
                    <a:srgbClr val="ffffff"/>
                  </a:solidFill>
                </a:uFill>
                <a:latin typeface="Calibri"/>
              </a:rPr>
              <a:t>On/Off</a:t>
            </a:r>
            <a:endParaRPr b="0" lang="en-US"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en-US" sz="2800" spc="-1" strike="noStrike">
                <a:solidFill>
                  <a:srgbClr val="000000"/>
                </a:solidFill>
                <a:uFill>
                  <a:solidFill>
                    <a:srgbClr val="ffffff"/>
                  </a:solidFill>
                </a:uFill>
                <a:latin typeface="Calibri"/>
              </a:rPr>
              <a:t>Change Name</a:t>
            </a:r>
            <a:endParaRPr b="0" lang="en-US" sz="1800" spc="-1" strike="noStrike">
              <a:solidFill>
                <a:srgbClr val="000000"/>
              </a:solidFill>
              <a:uFill>
                <a:solidFill>
                  <a:srgbClr val="ffffff"/>
                </a:solidFill>
              </a:uFill>
              <a:latin typeface="Arial"/>
            </a:endParaRPr>
          </a:p>
        </p:txBody>
      </p:sp>
      <p:pic>
        <p:nvPicPr>
          <p:cNvPr id="99" name="" descr=""/>
          <p:cNvPicPr/>
          <p:nvPr/>
        </p:nvPicPr>
        <p:blipFill>
          <a:blip r:embed="rId1"/>
          <a:stretch/>
        </p:blipFill>
        <p:spPr>
          <a:xfrm>
            <a:off x="7132320" y="731520"/>
            <a:ext cx="4122720" cy="557784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uFill>
                  <a:solidFill>
                    <a:srgbClr val="ffffff"/>
                  </a:solidFill>
                </a:uFill>
                <a:latin typeface="Calibri Light"/>
              </a:rPr>
              <a:t>Toekomstplannen voor Zordon</a:t>
            </a:r>
            <a:endParaRPr b="0" lang="en-US" sz="1800" spc="-1" strike="noStrike">
              <a:solidFill>
                <a:srgbClr val="000000"/>
              </a:solidFill>
              <a:uFill>
                <a:solidFill>
                  <a:srgbClr val="ffffff"/>
                </a:solidFill>
              </a:uFill>
              <a:latin typeface="Arial"/>
            </a:endParaRPr>
          </a:p>
        </p:txBody>
      </p:sp>
      <p:sp>
        <p:nvSpPr>
          <p:cNvPr id="101" name="CustomShape 2"/>
          <p:cNvSpPr/>
          <p:nvPr/>
        </p:nvSpPr>
        <p:spPr>
          <a:xfrm>
            <a:off x="838080" y="1825560"/>
            <a:ext cx="10514880" cy="4350600"/>
          </a:xfrm>
          <a:prstGeom prst="rect">
            <a:avLst/>
          </a:prstGeom>
          <a:noFill/>
          <a:ln>
            <a:noFill/>
          </a:ln>
        </p:spPr>
        <p:style>
          <a:lnRef idx="0"/>
          <a:fillRef idx="0"/>
          <a:effectRef idx="0"/>
          <a:fontRef idx="minor"/>
        </p:style>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uFill>
                  <a:solidFill>
                    <a:srgbClr val="ffffff"/>
                  </a:solidFill>
                </a:uFill>
                <a:latin typeface="Calibri Light"/>
              </a:rPr>
              <a:t>Zordon Afsluiting</a:t>
            </a:r>
            <a:endParaRPr b="0" lang="en-US" sz="1800" spc="-1" strike="noStrike">
              <a:solidFill>
                <a:srgbClr val="000000"/>
              </a:solidFill>
              <a:uFill>
                <a:solidFill>
                  <a:srgbClr val="ffffff"/>
                </a:solidFill>
              </a:uFill>
              <a:latin typeface="Arial"/>
            </a:endParaRPr>
          </a:p>
        </p:txBody>
      </p:sp>
      <p:sp>
        <p:nvSpPr>
          <p:cNvPr id="103" name="CustomShape 2"/>
          <p:cNvSpPr/>
          <p:nvPr/>
        </p:nvSpPr>
        <p:spPr>
          <a:xfrm>
            <a:off x="838080" y="1825560"/>
            <a:ext cx="10514880" cy="4350600"/>
          </a:xfrm>
          <a:prstGeom prst="rect">
            <a:avLst/>
          </a:prstGeom>
          <a:noFill/>
          <a:ln>
            <a:noFill/>
          </a:ln>
        </p:spPr>
        <p:style>
          <a:lnRef idx="0"/>
          <a:fillRef idx="0"/>
          <a:effectRef idx="0"/>
          <a:fontRef idx="minor"/>
        </p:style>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294</TotalTime>
  <Application>LibreOffice/5.2.3.3$Linux_X86_64 LibreOffice_project/20m0$Build-3</Application>
  <Words>433</Words>
  <Paragraphs>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2016-11-08T14:17:34Z</dcterms:created>
  <dc:creator>Boyd Franken</dc:creator>
  <dc:description/>
  <dc:language>en-US</dc:language>
  <cp:lastModifiedBy/>
  <dcterms:modified xsi:type="dcterms:W3CDTF">2016-11-09T19:41:29Z</dcterms:modified>
  <cp:revision>10</cp:revision>
  <dc:subject/>
  <dc:title>Project Zordon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vt:i4>
  </property>
  <property fmtid="{D5CDD505-2E9C-101B-9397-08002B2CF9AE}" pid="8" name="PresentationFormat">
    <vt:lpwstr>Breedbeeld</vt:lpwstr>
  </property>
  <property fmtid="{D5CDD505-2E9C-101B-9397-08002B2CF9AE}" pid="9" name="ScaleCrop">
    <vt:bool>0</vt:bool>
  </property>
  <property fmtid="{D5CDD505-2E9C-101B-9397-08002B2CF9AE}" pid="10" name="ShareDoc">
    <vt:bool>0</vt:bool>
  </property>
  <property fmtid="{D5CDD505-2E9C-101B-9397-08002B2CF9AE}" pid="11" name="Slides">
    <vt:i4>7</vt:i4>
  </property>
</Properties>
</file>